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8"/>
  </p:notesMasterIdLst>
  <p:sldIdLst>
    <p:sldId id="256" r:id="rId2"/>
    <p:sldId id="356" r:id="rId3"/>
    <p:sldId id="358" r:id="rId4"/>
    <p:sldId id="357" r:id="rId5"/>
    <p:sldId id="359" r:id="rId6"/>
    <p:sldId id="360" r:id="rId7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788"/>
    <a:srgbClr val="599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984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>
            <a:extLst>
              <a:ext uri="{FF2B5EF4-FFF2-40B4-BE49-F238E27FC236}">
                <a16:creationId xmlns:a16="http://schemas.microsoft.com/office/drawing/2014/main" id="{68A78EC4-02FB-42F9-FED3-E8513D5053C8}"/>
              </a:ext>
            </a:extLst>
          </p:cNvPr>
          <p:cNvSpPr>
            <a:spLocks/>
          </p:cNvSpPr>
          <p:nvPr/>
        </p:nvSpPr>
        <p:spPr bwMode="hidden">
          <a:xfrm>
            <a:off x="1" y="3962401"/>
            <a:ext cx="11353800" cy="4137026"/>
          </a:xfrm>
          <a:custGeom>
            <a:avLst/>
            <a:gdLst>
              <a:gd name="T0" fmla="*/ 0 w 2682"/>
              <a:gd name="T1" fmla="*/ 0 h 1303"/>
              <a:gd name="T2" fmla="*/ 1109 w 2682"/>
              <a:gd name="T3" fmla="*/ 196 h 1303"/>
              <a:gd name="T4" fmla="*/ 2006 w 2682"/>
              <a:gd name="T5" fmla="*/ 975 h 1303"/>
              <a:gd name="T6" fmla="*/ 2666 w 2682"/>
              <a:gd name="T7" fmla="*/ 1296 h 1303"/>
              <a:gd name="T8" fmla="*/ 1911 w 2682"/>
              <a:gd name="T9" fmla="*/ 1015 h 1303"/>
              <a:gd name="T10" fmla="*/ 1111 w 2682"/>
              <a:gd name="T11" fmla="*/ 460 h 1303"/>
              <a:gd name="T12" fmla="*/ 9 w 2682"/>
              <a:gd name="T13" fmla="*/ 446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6000"/>
          </a:p>
        </p:txBody>
      </p:sp>
      <p:sp>
        <p:nvSpPr>
          <p:cNvPr id="3475" name="Freeform 403">
            <a:extLst>
              <a:ext uri="{FF2B5EF4-FFF2-40B4-BE49-F238E27FC236}">
                <a16:creationId xmlns:a16="http://schemas.microsoft.com/office/drawing/2014/main" id="{3D4F2DC9-4C31-95F1-BE0E-A95DD4E70EBA}"/>
              </a:ext>
            </a:extLst>
          </p:cNvPr>
          <p:cNvSpPr>
            <a:spLocks/>
          </p:cNvSpPr>
          <p:nvPr/>
        </p:nvSpPr>
        <p:spPr bwMode="hidden">
          <a:xfrm>
            <a:off x="-29635" y="0"/>
            <a:ext cx="13720235" cy="8677276"/>
          </a:xfrm>
          <a:custGeom>
            <a:avLst/>
            <a:gdLst>
              <a:gd name="T0" fmla="*/ 7 w 3241"/>
              <a:gd name="T1" fmla="*/ 0 h 2733"/>
              <a:gd name="T2" fmla="*/ 1552 w 3241"/>
              <a:gd name="T3" fmla="*/ 847 h 2733"/>
              <a:gd name="T4" fmla="*/ 2365 w 3241"/>
              <a:gd name="T5" fmla="*/ 2148 h 2733"/>
              <a:gd name="T6" fmla="*/ 3098 w 3241"/>
              <a:gd name="T7" fmla="*/ 2664 h 2733"/>
              <a:gd name="T8" fmla="*/ 2197 w 3241"/>
              <a:gd name="T9" fmla="*/ 2247 h 2733"/>
              <a:gd name="T10" fmla="*/ 1274 w 3241"/>
              <a:gd name="T11" fmla="*/ 1288 h 2733"/>
              <a:gd name="T12" fmla="*/ 0 w 3241"/>
              <a:gd name="T13" fmla="*/ 901 h 2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6000"/>
          </a:p>
        </p:txBody>
      </p:sp>
      <p:sp>
        <p:nvSpPr>
          <p:cNvPr id="3476" name="Freeform 404">
            <a:extLst>
              <a:ext uri="{FF2B5EF4-FFF2-40B4-BE49-F238E27FC236}">
                <a16:creationId xmlns:a16="http://schemas.microsoft.com/office/drawing/2014/main" id="{897B0E77-FD68-47FE-87F9-C909092783FE}"/>
              </a:ext>
            </a:extLst>
          </p:cNvPr>
          <p:cNvSpPr>
            <a:spLocks/>
          </p:cNvSpPr>
          <p:nvPr/>
        </p:nvSpPr>
        <p:spPr bwMode="hidden">
          <a:xfrm>
            <a:off x="9550400" y="1"/>
            <a:ext cx="6726768" cy="9226550"/>
          </a:xfrm>
          <a:custGeom>
            <a:avLst/>
            <a:gdLst>
              <a:gd name="T0" fmla="*/ 0 w 1589"/>
              <a:gd name="T1" fmla="*/ 12 h 2906"/>
              <a:gd name="T2" fmla="*/ 959 w 1589"/>
              <a:gd name="T3" fmla="*/ 1027 h 2906"/>
              <a:gd name="T4" fmla="*/ 1153 w 1589"/>
              <a:gd name="T5" fmla="*/ 2216 h 2906"/>
              <a:gd name="T6" fmla="*/ 1589 w 1589"/>
              <a:gd name="T7" fmla="*/ 2905 h 2906"/>
              <a:gd name="T8" fmla="*/ 1302 w 1589"/>
              <a:gd name="T9" fmla="*/ 2209 h 2906"/>
              <a:gd name="T10" fmla="*/ 1399 w 1589"/>
              <a:gd name="T11" fmla="*/ 994 h 2906"/>
              <a:gd name="T12" fmla="*/ 876 w 1589"/>
              <a:gd name="T13" fmla="*/ 0 h 2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6000"/>
          </a:p>
        </p:txBody>
      </p:sp>
      <p:sp>
        <p:nvSpPr>
          <p:cNvPr id="3477" name="Freeform 405">
            <a:extLst>
              <a:ext uri="{FF2B5EF4-FFF2-40B4-BE49-F238E27FC236}">
                <a16:creationId xmlns:a16="http://schemas.microsoft.com/office/drawing/2014/main" id="{52EBB013-D9ED-9198-D9AE-EF72C8DDA26B}"/>
              </a:ext>
            </a:extLst>
          </p:cNvPr>
          <p:cNvSpPr>
            <a:spLocks/>
          </p:cNvSpPr>
          <p:nvPr/>
        </p:nvSpPr>
        <p:spPr bwMode="hidden">
          <a:xfrm>
            <a:off x="16785168" y="2733677"/>
            <a:ext cx="7598832" cy="6648450"/>
          </a:xfrm>
          <a:custGeom>
            <a:avLst/>
            <a:gdLst>
              <a:gd name="T0" fmla="*/ 1788 w 1795"/>
              <a:gd name="T1" fmla="*/ 0 h 2094"/>
              <a:gd name="T2" fmla="*/ 1795 w 1795"/>
              <a:gd name="T3" fmla="*/ 1185 h 2094"/>
              <a:gd name="T4" fmla="*/ 453 w 1795"/>
              <a:gd name="T5" fmla="*/ 1409 h 2094"/>
              <a:gd name="T6" fmla="*/ 13 w 1795"/>
              <a:gd name="T7" fmla="*/ 2080 h 2094"/>
              <a:gd name="T8" fmla="*/ 501 w 1795"/>
              <a:gd name="T9" fmla="*/ 1145 h 2094"/>
              <a:gd name="T10" fmla="*/ 1781 w 1795"/>
              <a:gd name="T11" fmla="*/ 13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6000"/>
          </a:p>
        </p:txBody>
      </p:sp>
      <p:sp>
        <p:nvSpPr>
          <p:cNvPr id="3479" name="Freeform 407">
            <a:extLst>
              <a:ext uri="{FF2B5EF4-FFF2-40B4-BE49-F238E27FC236}">
                <a16:creationId xmlns:a16="http://schemas.microsoft.com/office/drawing/2014/main" id="{E285E82A-FC59-F63B-DE0D-9183BFB2EFAA}"/>
              </a:ext>
            </a:extLst>
          </p:cNvPr>
          <p:cNvSpPr>
            <a:spLocks/>
          </p:cNvSpPr>
          <p:nvPr/>
        </p:nvSpPr>
        <p:spPr bwMode="hidden">
          <a:xfrm>
            <a:off x="14833600" y="-44449"/>
            <a:ext cx="8775701" cy="9404350"/>
          </a:xfrm>
          <a:custGeom>
            <a:avLst/>
            <a:gdLst>
              <a:gd name="T0" fmla="*/ 0 w 2073"/>
              <a:gd name="T1" fmla="*/ 8 h 2962"/>
              <a:gd name="T2" fmla="*/ 392 w 2073"/>
              <a:gd name="T3" fmla="*/ 997 h 2962"/>
              <a:gd name="T4" fmla="*/ 203 w 2073"/>
              <a:gd name="T5" fmla="*/ 2149 h 2962"/>
              <a:gd name="T6" fmla="*/ 399 w 2073"/>
              <a:gd name="T7" fmla="*/ 2955 h 2962"/>
              <a:gd name="T8" fmla="*/ 514 w 2073"/>
              <a:gd name="T9" fmla="*/ 2108 h 2962"/>
              <a:gd name="T10" fmla="*/ 1273 w 2073"/>
              <a:gd name="T11" fmla="*/ 1410 h 2962"/>
              <a:gd name="T12" fmla="*/ 1883 w 2073"/>
              <a:gd name="T13" fmla="*/ 739 h 2962"/>
              <a:gd name="T14" fmla="*/ 2073 w 2073"/>
              <a:gd name="T15" fmla="*/ 0 h 2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6000"/>
          </a:p>
        </p:txBody>
      </p:sp>
      <p:pic>
        <p:nvPicPr>
          <p:cNvPr id="3460" name="Picture 388">
            <a:extLst>
              <a:ext uri="{FF2B5EF4-FFF2-40B4-BE49-F238E27FC236}">
                <a16:creationId xmlns:a16="http://schemas.microsoft.com/office/drawing/2014/main" id="{2A251328-BFFE-0D45-CD81-1512550E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/>
          <a:stretch>
            <a:fillRect/>
          </a:stretch>
        </p:blipFill>
        <p:spPr bwMode="gray">
          <a:xfrm>
            <a:off x="0" y="5943600"/>
            <a:ext cx="24384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1" name="Rectangle 249">
            <a:extLst>
              <a:ext uri="{FF2B5EF4-FFF2-40B4-BE49-F238E27FC236}">
                <a16:creationId xmlns:a16="http://schemas.microsoft.com/office/drawing/2014/main" id="{BE96C64F-AD06-112F-127B-BCD523EBF0D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498600" y="869951"/>
            <a:ext cx="20726400" cy="2940050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1380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altLang="el-GR" noProof="0"/>
              <a:t>Click to edit Master title style</a:t>
            </a:r>
          </a:p>
        </p:txBody>
      </p:sp>
      <p:sp>
        <p:nvSpPr>
          <p:cNvPr id="3322" name="Rectangle 250">
            <a:extLst>
              <a:ext uri="{FF2B5EF4-FFF2-40B4-BE49-F238E27FC236}">
                <a16:creationId xmlns:a16="http://schemas.microsoft.com/office/drawing/2014/main" id="{31553018-A5FB-6AB8-CA30-C3BF711A5FE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1625600" y="4572000"/>
            <a:ext cx="17068800" cy="10668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altLang="el-GR" noProof="0"/>
              <a:t>Click to edit Master subtitle style</a:t>
            </a:r>
          </a:p>
        </p:txBody>
      </p:sp>
      <p:pic>
        <p:nvPicPr>
          <p:cNvPr id="3463" name="Picture 391">
            <a:extLst>
              <a:ext uri="{FF2B5EF4-FFF2-40B4-BE49-F238E27FC236}">
                <a16:creationId xmlns:a16="http://schemas.microsoft.com/office/drawing/2014/main" id="{9C7A9ECB-8B01-B2B6-20E5-89A5A6C9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010836" y="5943600"/>
            <a:ext cx="7539565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668E6FD9-277B-0203-3E12-6D3A5CA024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908800" y="12954001"/>
            <a:ext cx="5689600" cy="488950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endParaRPr lang="en-US" altLang="el-G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B72FE27-DA4D-A8BC-A169-721BB6D502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9600" y="12922251"/>
            <a:ext cx="4064000" cy="488950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E34F2F5-8E06-9463-645A-AD555DA290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80000" y="12954001"/>
            <a:ext cx="1422400" cy="488950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3574800-73F2-447D-A34A-94D07D976D21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3334" name="Text Box 262">
            <a:extLst>
              <a:ext uri="{FF2B5EF4-FFF2-40B4-BE49-F238E27FC236}">
                <a16:creationId xmlns:a16="http://schemas.microsoft.com/office/drawing/2014/main" id="{2A2ED59D-4BDD-6034-4811-97869BDAC8C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507200" y="273051"/>
            <a:ext cx="447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l-GR" sz="4000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46676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B3D8-2087-BB51-75BB-F50446C2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CABCD-0B17-F65D-96BA-FBDC1524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7C22D-4CA2-E596-DFAB-8E8CED56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B36E-AE2A-2E19-C894-E56CFDA4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EA76-43DC-A285-E209-C084077B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9B59-FA80-47E8-881B-F780A312035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5690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A8D17-7BEE-A357-CAAF-C7A51409E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678400" y="304800"/>
            <a:ext cx="5486400" cy="1219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41BF2-B1DE-03C9-406B-F52C34918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16052800" cy="1219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024C9-1D8D-246C-2C3E-B53E588E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5C42A-8031-5DE1-C5D1-1DA39CD0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93393-F953-1269-2D3E-8EE05877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23959-6E4C-4120-B77F-7E041BEC3CE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1963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4803-8A94-72E9-D05A-D1FBC5C4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20726400" cy="228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9D745A4-B3B3-8E3A-CDFD-8D72AB38DD1B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219200" y="3048000"/>
            <a:ext cx="21945600" cy="944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44B78-8B48-AE4C-A302-0AAA4837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9200" y="12915901"/>
            <a:ext cx="5689600" cy="48895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B27D8-5411-D26B-E671-B8CE9BC5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12922251"/>
            <a:ext cx="4673600" cy="4889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9928D-DAE5-C1FC-63A4-468C90A6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95200" y="129540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fld id="{682D21F7-1C26-4AA6-8DE0-937AF6AE903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3196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C572-E051-FACD-59E6-6CFAC198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6B53-98D5-559C-CD87-1027B7AE3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4392D-E8F3-703B-8A9C-F54EA02F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0587D-2F3C-389A-0037-E3139399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16925-5B4C-DA24-333D-5C55693A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557AB-BAF9-430E-91FB-387B3773DC4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9425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CD1A-E6F6-E7C8-A4CD-802E32D8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C28D-9EFE-585C-11B2-093D8AE4E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/>
            </a:lvl1pPr>
            <a:lvl2pPr marL="914400" indent="0">
              <a:buNone/>
              <a:defRPr sz="4000"/>
            </a:lvl2pPr>
            <a:lvl3pPr marL="1828800" indent="0">
              <a:buNone/>
              <a:defRPr sz="36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9263F-E331-735B-6E80-E6ECCCA5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9EFF5-7402-53AD-48C4-CBEB4690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98C0B-0C05-801A-0261-E6AD2AB6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FA7-0EF6-4C72-9291-F5AEFD0EB6E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7082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ACB-381C-D3A5-9120-6A386FD1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571D-6C6D-DD1B-5EF8-A3F7F8595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3048000"/>
            <a:ext cx="10769600" cy="944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676CF-340E-5079-2204-F39E49BAA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5200" y="3048000"/>
            <a:ext cx="10769600" cy="944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8C249-74DE-2061-08C9-96B16182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98E6B-38E0-2535-3CA2-5AD8EF34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60FB1-E83D-C0F9-F0D4-2ABB7FE0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CFB6A-FC50-44AA-95FD-C69827AD45E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9440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0153-1612-C953-4C7E-F1ECFAA4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635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60F4-56EE-A57F-403F-90D9C72E8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0636" y="3362326"/>
            <a:ext cx="1031663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DC041-D34A-D574-4992-27F5FAD4A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0636" y="5010150"/>
            <a:ext cx="1031663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7BEF0-F32D-8F5E-446F-5B2C8383D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7435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C9207-C49D-E98C-DB1B-A6004DA2B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7435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F2F-BFFB-EA67-BEF1-0D90337F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BAB05-90A3-87CF-B0BE-0FA4B3CA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DE8D0-F947-0DCF-D3FD-98ACDB13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54D97-77A9-43BE-9B47-E95F8BFEDFD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010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6541-656B-7C4B-3477-D0B7BE72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C1002-C4F5-F684-28E0-E87931B4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FA013-FFBB-9F87-1FE3-B196925F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C1795-8C6A-419B-C16D-F45BB429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5911B-3EFB-42A3-858C-02EFBCDA2DC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1661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A209B-5937-862B-06EC-1323FFA6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A02C7-4E77-3822-5BDA-797C413C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13C3B-6BDE-9C53-E471-9867D921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7EB38-5F30-4C37-8BAF-AA149C898E2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521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D96C-324D-319A-C3FE-6019A194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E67E-799E-613F-9901-C2A727CE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80AE6-1FAE-4039-0536-2EAF861F4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B49AF-31C9-AE5E-6ED7-3DC934BF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4FB9E-40A4-F70C-0397-284CB36D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B93CB-ED5B-C725-5804-3C5F932C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409FF-E8C3-4485-AEA0-D5BAE3FE077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2959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B8D9-DBCA-71E1-71A2-D45DE86B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636" y="914400"/>
            <a:ext cx="7865533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6CC0A-05DA-5AE0-C055-6DB1F05F1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435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A536F-AF61-88BA-49F7-48A6F7667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0636" y="4114800"/>
            <a:ext cx="7865533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DDB7F-0F1D-D067-545E-B74E04F5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DD522-9000-7586-72AD-43CC3772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B427A-017B-8F90-7CE8-700B105C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55535-8805-4D48-BE1E-596FA859F58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3616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D25BD0DE-B123-D705-FAD6-69023D3420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6299200" y="12915901"/>
            <a:ext cx="568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="0"/>
            </a:lvl1pPr>
          </a:lstStyle>
          <a:p>
            <a:endParaRPr lang="en-US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E876DE-631A-2EBB-8B07-F08708E0CF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219200" y="12922251"/>
            <a:ext cx="4673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b="0"/>
            </a:lvl1pPr>
          </a:lstStyle>
          <a:p>
            <a:endParaRPr lang="el-GR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A5FEB9-C964-B574-DF38-3243BB2B97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2395200" y="12954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 b="0"/>
            </a:lvl1pPr>
          </a:lstStyle>
          <a:p>
            <a:fld id="{4F1A6563-DD4A-4AF5-94C7-5210363CDE4C}" type="slidenum">
              <a:rPr lang="en-US" altLang="el-GR"/>
              <a:pPr/>
              <a:t>‹#›</a:t>
            </a:fld>
            <a:endParaRPr lang="en-US" altLang="el-G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D88878-7070-6DD5-414D-4B3BDDFFD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219200" y="3048000"/>
            <a:ext cx="21945600" cy="94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455627F-F277-BB57-A71E-2A369A91B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219200" y="304800"/>
            <a:ext cx="2072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029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0000" b="1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0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0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0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0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5pPr>
      <a:lvl6pPr marL="914400" algn="l" rtl="0" eaLnBrk="1" fontAlgn="base" hangingPunct="1">
        <a:spcBef>
          <a:spcPct val="0"/>
        </a:spcBef>
        <a:spcAft>
          <a:spcPct val="0"/>
        </a:spcAft>
        <a:defRPr sz="10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6pPr>
      <a:lvl7pPr marL="1828800" algn="l" rtl="0" eaLnBrk="1" fontAlgn="base" hangingPunct="1">
        <a:spcBef>
          <a:spcPct val="0"/>
        </a:spcBef>
        <a:spcAft>
          <a:spcPct val="0"/>
        </a:spcAft>
        <a:defRPr sz="10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7pPr>
      <a:lvl8pPr marL="2743200" algn="l" rtl="0" eaLnBrk="1" fontAlgn="base" hangingPunct="1">
        <a:spcBef>
          <a:spcPct val="0"/>
        </a:spcBef>
        <a:spcAft>
          <a:spcPct val="0"/>
        </a:spcAft>
        <a:defRPr sz="10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8pPr>
      <a:lvl9pPr marL="3657600" algn="l" rtl="0" eaLnBrk="1" fontAlgn="base" hangingPunct="1">
        <a:spcBef>
          <a:spcPct val="0"/>
        </a:spcBef>
        <a:spcAft>
          <a:spcPct val="0"/>
        </a:spcAft>
        <a:defRPr sz="10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anose="020B0602020104020603" pitchFamily="34" charset="0"/>
        </a:defRPr>
      </a:lvl9pPr>
    </p:titleStyle>
    <p:bodyStyle>
      <a:lvl1pPr marL="685800" indent="-685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●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●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●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66AE-E6F4-56EF-2D6D-11109668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4650104"/>
            <a:ext cx="21832403" cy="4415791"/>
          </a:xfrm>
        </p:spPr>
        <p:txBody>
          <a:bodyPr/>
          <a:lstStyle/>
          <a:p>
            <a:pPr algn="ctr"/>
            <a:r>
              <a:rPr lang="en-US" sz="10000" dirty="0">
                <a:solidFill>
                  <a:srgbClr val="FFC000"/>
                </a:solidFill>
                <a:latin typeface="Trebuchet MS" panose="020B0603020202020204" pitchFamily="34" charset="0"/>
              </a:rPr>
              <a:t>PISA – </a:t>
            </a:r>
            <a:r>
              <a:rPr lang="el-GR" sz="10000" dirty="0">
                <a:solidFill>
                  <a:srgbClr val="FFC000"/>
                </a:solidFill>
                <a:latin typeface="Trebuchet MS" panose="020B0603020202020204" pitchFamily="34" charset="0"/>
              </a:rPr>
              <a:t>Δράσεις βελτίωσης μαθησιακών αποτελεσμάτων</a:t>
            </a:r>
            <a:br>
              <a:rPr lang="el-GR" sz="10000" dirty="0">
                <a:solidFill>
                  <a:srgbClr val="FFC000"/>
                </a:solidFill>
                <a:latin typeface="Trebuchet MS" panose="020B0603020202020204" pitchFamily="34" charset="0"/>
              </a:rPr>
            </a:br>
            <a:endParaRPr lang="el-GR" sz="100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1" name="Lorem ipsum dolor sit amet, consec etur adip iscin elit. Suspe disse place rat, felis in biben dum trist iqu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817244">
              <a:defRPr sz="544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el-GR" sz="9600" dirty="0">
              <a:latin typeface="Trebuchet MS" panose="020B0603020202020204" pitchFamily="34" charset="0"/>
            </a:endParaRPr>
          </a:p>
          <a:p>
            <a:pPr algn="ctr"/>
            <a:endParaRPr lang="el-GR" sz="7100" dirty="0">
              <a:latin typeface="Trebuchet MS" panose="020B0603020202020204" pitchFamily="34" charset="0"/>
            </a:endParaRPr>
          </a:p>
          <a:p>
            <a:pPr algn="ctr"/>
            <a:r>
              <a:rPr lang="el-GR" sz="8500" dirty="0">
                <a:latin typeface="Trebuchet MS" panose="020B0603020202020204" pitchFamily="34" charset="0"/>
              </a:rPr>
              <a:t>6 Δεκεμβρίου 2023</a:t>
            </a:r>
            <a:endParaRPr sz="85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Ενημέρωση Υπουργείου Παιδείας, Αθλητισμού και Νεολαίας">
            <a:extLst>
              <a:ext uri="{FF2B5EF4-FFF2-40B4-BE49-F238E27FC236}">
                <a16:creationId xmlns:a16="http://schemas.microsoft.com/office/drawing/2014/main" id="{32C331EC-56FB-D9DF-61AB-48456B02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69470"/>
            <a:ext cx="11693810" cy="2234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878E-0336-DF43-15B2-71BD5EFF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Παραδοχές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286EB-B82A-01AE-E67C-5B828F746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3048000"/>
            <a:ext cx="22594957" cy="10051774"/>
          </a:xfrm>
        </p:spPr>
        <p:txBody>
          <a:bodyPr/>
          <a:lstStyle/>
          <a:p>
            <a:r>
              <a:rPr lang="el-GR" dirty="0"/>
              <a:t>Το εκπαιδευτικό μας σύστημα χρήζει αναδιοργάνωσης και βελτιώσεων, </a:t>
            </a:r>
            <a:r>
              <a:rPr lang="el-GR" dirty="0" err="1"/>
              <a:t>πολυεπίπεδα</a:t>
            </a:r>
            <a:endParaRPr lang="en-US" dirty="0"/>
          </a:p>
          <a:p>
            <a:r>
              <a:rPr lang="el-GR" dirty="0"/>
              <a:t>Απαιτούνται δομικές αλλαγές για να βελτιωθούν τα μαθησιακά αποτελέσματα</a:t>
            </a:r>
            <a:r>
              <a:rPr lang="en-US" dirty="0"/>
              <a:t>,</a:t>
            </a:r>
            <a:r>
              <a:rPr lang="el-GR" dirty="0"/>
              <a:t> σε βάθος χρόνου</a:t>
            </a:r>
          </a:p>
          <a:p>
            <a:r>
              <a:rPr lang="el-GR" dirty="0"/>
              <a:t>Οι διεθνείς έρευνες ΔΕΝ είναι αυτοσκοπός αλλά εργαλεία </a:t>
            </a:r>
            <a:r>
              <a:rPr lang="el-GR" dirty="0" err="1"/>
              <a:t>αυτοξιολόγησης</a:t>
            </a:r>
            <a:endParaRPr lang="el-GR" dirty="0"/>
          </a:p>
          <a:p>
            <a:r>
              <a:rPr lang="el-GR" dirty="0"/>
              <a:t>Το εκπαιδευτικό μας σύστημα παρέμεινε προσκολλημένο στη γνώση, χωρίς να δίνει επαρκή έμφαση σε δεξιότητες/ικανότητες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82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198A-688E-13A2-E5A6-61B7EB04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Παραδοχές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86B2-E213-F6EB-8BA6-057E4327F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2590799"/>
            <a:ext cx="22393835" cy="10479741"/>
          </a:xfrm>
        </p:spPr>
        <p:txBody>
          <a:bodyPr/>
          <a:lstStyle/>
          <a:p>
            <a:r>
              <a:rPr lang="el-GR" dirty="0"/>
              <a:t>Οι εκπαιδευτικοί διδάσκουν/καλλιεργούν αυτά που το ΑΠ και η αξιολόγηση τους επιβάλλουν</a:t>
            </a:r>
          </a:p>
          <a:p>
            <a:r>
              <a:rPr lang="el-GR" dirty="0"/>
              <a:t>Χρειάζεται αλλαγή παιδαγωγικής κουλτούρας και εμφάσεων</a:t>
            </a:r>
          </a:p>
          <a:p>
            <a:r>
              <a:rPr lang="el-GR" dirty="0"/>
              <a:t>Να αξιολογούνται οι ικανότητες (γνώσεις, δεξιότητες, στάσεις) </a:t>
            </a:r>
          </a:p>
          <a:p>
            <a:r>
              <a:rPr lang="el-GR" dirty="0">
                <a:solidFill>
                  <a:srgbClr val="FFFF00"/>
                </a:solidFill>
              </a:rPr>
              <a:t>Ήδη, λαμβάνονται συγκεκριμένα μέτρα και προγραμματίζονται άλλα στο πλαίσιο του Προγράμματος Διακυβέρνησης προς τη σωστή κατεύθυνση και στη βάση έρευνας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390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3269-6EBC-8B25-17E0-5361C3E9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83" y="265044"/>
            <a:ext cx="21594417" cy="2286000"/>
          </a:xfrm>
        </p:spPr>
        <p:txBody>
          <a:bodyPr/>
          <a:lstStyle/>
          <a:p>
            <a:r>
              <a:rPr lang="el-GR" sz="8800" dirty="0"/>
              <a:t>Μέτρα προς βελτίωση των μαθησιακών αποτελεσμάτων 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D962-6B11-0BF2-5699-69FB2399D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Αναλυτικά Προγράμματα</a:t>
            </a:r>
          </a:p>
          <a:p>
            <a:r>
              <a:rPr lang="el-GR" dirty="0"/>
              <a:t>Διδακτικές προσεγγίσεις – συνεχής επιμόρφωση</a:t>
            </a:r>
          </a:p>
          <a:p>
            <a:r>
              <a:rPr lang="el-GR" dirty="0"/>
              <a:t>Σύγχρονο σύστημα αξιολόγησης μαθητών/τριών</a:t>
            </a:r>
          </a:p>
          <a:p>
            <a:r>
              <a:rPr lang="el-GR" dirty="0"/>
              <a:t>Σύγχρονο σύστημα αξιολόγησης εκπαιδευτικών και εκπαιδευτικού έργου (ήδη θεσμοθετήθηκε)</a:t>
            </a:r>
          </a:p>
          <a:p>
            <a:r>
              <a:rPr lang="el-GR" dirty="0"/>
              <a:t>Εισαγωγή προγραμμάτων πρόληψης στην προσχολική εκπαίδευση (αλφαβητισμός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334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1F14-B3C1-ECAB-DF36-8EDDC9E3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04800"/>
            <a:ext cx="22455809" cy="2286000"/>
          </a:xfrm>
        </p:spPr>
        <p:txBody>
          <a:bodyPr/>
          <a:lstStyle/>
          <a:p>
            <a:r>
              <a:rPr lang="el-GR" sz="9600" dirty="0"/>
              <a:t>Μέτρα προς βελτίωση των μαθησιακών αποτελεσμάτων - 2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78D1A-3E98-9436-F36A-6078332F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578086"/>
            <a:ext cx="21945600" cy="8918713"/>
          </a:xfrm>
        </p:spPr>
        <p:txBody>
          <a:bodyPr/>
          <a:lstStyle/>
          <a:p>
            <a:r>
              <a:rPr lang="el-GR" dirty="0" err="1"/>
              <a:t>Ψηφιοποίηση</a:t>
            </a:r>
            <a:r>
              <a:rPr lang="el-GR" dirty="0"/>
              <a:t> της εκπαίδευσης</a:t>
            </a:r>
          </a:p>
          <a:p>
            <a:r>
              <a:rPr lang="el-GR" dirty="0"/>
              <a:t>Εισαγωγή καινοτόμων προγραμμάτων</a:t>
            </a:r>
            <a:r>
              <a:rPr lang="en-US" dirty="0"/>
              <a:t> (</a:t>
            </a:r>
            <a:r>
              <a:rPr lang="el-GR" dirty="0"/>
              <a:t>πχ πρόληψη, σχολικός εκφοβισμός)</a:t>
            </a:r>
          </a:p>
          <a:p>
            <a:r>
              <a:rPr lang="el-GR" dirty="0"/>
              <a:t>Εισαγωγή δεξιοτήτων και γνώσεων ΠΟΛΙΤΟΤΗΤΑΣ στο ΑΠ</a:t>
            </a:r>
          </a:p>
          <a:p>
            <a:r>
              <a:rPr lang="el-GR" dirty="0"/>
              <a:t>Έμφαση στην κριτική σκέψη, δημιουργικότητα, εσωτερικά κίνητρα των μαθητών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17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768A-A3B6-2516-D95D-844993E1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0000" dirty="0"/>
              <a:t>Μέτρα προς βελτίωση των μαθησιακών αποτελεσμάτων - 3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017A-99CE-8787-F222-64DBF89A3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Στοχευμένη</a:t>
            </a:r>
            <a:r>
              <a:rPr lang="el-GR" dirty="0"/>
              <a:t> επιμόρφωση</a:t>
            </a:r>
          </a:p>
          <a:p>
            <a:endParaRPr lang="el-GR" dirty="0"/>
          </a:p>
          <a:p>
            <a:r>
              <a:rPr lang="el-GR" dirty="0"/>
              <a:t>Παρουσίαση καλών πρακτικών από χώρες της Ε.Ε.</a:t>
            </a:r>
          </a:p>
          <a:p>
            <a:endParaRPr lang="el-GR" dirty="0"/>
          </a:p>
          <a:p>
            <a:r>
              <a:rPr lang="el-GR" dirty="0"/>
              <a:t>Πρακτικές ουσιαστικής συμμετοχής των μαθητών στην έρευνα</a:t>
            </a:r>
          </a:p>
          <a:p>
            <a:endParaRPr lang="el-GR" dirty="0"/>
          </a:p>
          <a:p>
            <a:r>
              <a:rPr lang="el-GR" dirty="0"/>
              <a:t>Παρακολούθηση και συνεχής αξιολόγηση από το ΥΠΑΝ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9709550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15559B"/>
      </a:dk2>
      <a:lt2>
        <a:srgbClr val="E7F9FF"/>
      </a:lt2>
      <a:accent1>
        <a:srgbClr val="1A98C0"/>
      </a:accent1>
      <a:accent2>
        <a:srgbClr val="B46C0C"/>
      </a:accent2>
      <a:accent3>
        <a:srgbClr val="AAB4CB"/>
      </a:accent3>
      <a:accent4>
        <a:srgbClr val="DADADA"/>
      </a:accent4>
      <a:accent5>
        <a:srgbClr val="ABCADC"/>
      </a:accent5>
      <a:accent6>
        <a:srgbClr val="A3610A"/>
      </a:accent6>
      <a:hlink>
        <a:srgbClr val="BCB808"/>
      </a:hlink>
      <a:folHlink>
        <a:srgbClr val="169E74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235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Helvetica Neue</vt:lpstr>
      <vt:lpstr>Trebuchet MS</vt:lpstr>
      <vt:lpstr>Tw Cen MT</vt:lpstr>
      <vt:lpstr>Verdana</vt:lpstr>
      <vt:lpstr>Default Design</vt:lpstr>
      <vt:lpstr>PISA – Δράσεις βελτίωσης μαθησιακών αποτελεσμάτων </vt:lpstr>
      <vt:lpstr>Παραδοχές - 1</vt:lpstr>
      <vt:lpstr>Παραδοχές - 2</vt:lpstr>
      <vt:lpstr>Μέτρα προς βελτίωση των μαθησιακών αποτελεσμάτων -1</vt:lpstr>
      <vt:lpstr>Μέτρα προς βελτίωση των μαθησιακών αποτελεσμάτων - 2</vt:lpstr>
      <vt:lpstr>Μέτρα προς βελτίωση των μαθησιακών αποτελεσμάτων - 3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 etur adip iscin elit. Suspe disse place rat.</dc:title>
  <dc:creator>npieri@moa.gov.cy</dc:creator>
  <cp:lastModifiedBy>Ioanna Pastella</cp:lastModifiedBy>
  <cp:revision>124</cp:revision>
  <cp:lastPrinted>2023-12-06T08:52:19Z</cp:lastPrinted>
  <dcterms:modified xsi:type="dcterms:W3CDTF">2023-12-06T12:20:03Z</dcterms:modified>
</cp:coreProperties>
</file>